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6" r:id="rId1"/>
  </p:sldMasterIdLst>
  <p:sldIdLst>
    <p:sldId id="280" r:id="rId2"/>
    <p:sldId id="265" r:id="rId3"/>
    <p:sldId id="257" r:id="rId4"/>
    <p:sldId id="258" r:id="rId5"/>
    <p:sldId id="277" r:id="rId6"/>
    <p:sldId id="268" r:id="rId7"/>
    <p:sldId id="279" r:id="rId8"/>
    <p:sldId id="269" r:id="rId9"/>
    <p:sldId id="266" r:id="rId10"/>
    <p:sldId id="267" r:id="rId11"/>
    <p:sldId id="270" r:id="rId12"/>
    <p:sldId id="278" r:id="rId13"/>
    <p:sldId id="271" r:id="rId14"/>
    <p:sldId id="272" r:id="rId15"/>
    <p:sldId id="273" r:id="rId16"/>
    <p:sldId id="275" r:id="rId17"/>
  </p:sldIdLst>
  <p:sldSz cx="9144000" cy="6858000" type="screen4x3"/>
  <p:notesSz cx="6858000" cy="9101138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/>
            </a:pPr>
            <a:r>
              <a:rPr lang="en-US"/>
              <a:t>Comparativo Ingreso Solicitudes de Información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Hoja2!$C$3</c:f>
              <c:strCache>
                <c:ptCount val="1"/>
                <c:pt idx="0">
                  <c:v>Año 2017</c:v>
                </c:pt>
              </c:strCache>
            </c:strRef>
          </c:tx>
          <c:dLbls>
            <c:showVal val="1"/>
          </c:dLbls>
          <c:cat>
            <c:strRef>
              <c:f>Hoja2!$B$4:$B$9</c:f>
              <c:strCache>
                <c:ptCount val="6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Hoja2!$C$4:$C$9</c:f>
              <c:numCache>
                <c:formatCode>General</c:formatCode>
                <c:ptCount val="6"/>
                <c:pt idx="0">
                  <c:v>12</c:v>
                </c:pt>
                <c:pt idx="1">
                  <c:v>13</c:v>
                </c:pt>
                <c:pt idx="2">
                  <c:v>11</c:v>
                </c:pt>
                <c:pt idx="3">
                  <c:v>3</c:v>
                </c:pt>
                <c:pt idx="4">
                  <c:v>11</c:v>
                </c:pt>
                <c:pt idx="5">
                  <c:v>11</c:v>
                </c:pt>
              </c:numCache>
            </c:numRef>
          </c:val>
        </c:ser>
        <c:ser>
          <c:idx val="1"/>
          <c:order val="1"/>
          <c:tx>
            <c:strRef>
              <c:f>Hoja2!$D$3</c:f>
              <c:strCache>
                <c:ptCount val="1"/>
                <c:pt idx="0">
                  <c:v>Año 2018</c:v>
                </c:pt>
              </c:strCache>
            </c:strRef>
          </c:tx>
          <c:dLbls>
            <c:showVal val="1"/>
          </c:dLbls>
          <c:cat>
            <c:strRef>
              <c:f>Hoja2!$B$4:$B$9</c:f>
              <c:strCache>
                <c:ptCount val="6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Hoja2!$D$4:$D$9</c:f>
              <c:numCache>
                <c:formatCode>General</c:formatCode>
                <c:ptCount val="6"/>
                <c:pt idx="0">
                  <c:v>13</c:v>
                </c:pt>
                <c:pt idx="1">
                  <c:v>18</c:v>
                </c:pt>
                <c:pt idx="2">
                  <c:v>17</c:v>
                </c:pt>
                <c:pt idx="3">
                  <c:v>21</c:v>
                </c:pt>
                <c:pt idx="4">
                  <c:v>11</c:v>
                </c:pt>
                <c:pt idx="5">
                  <c:v>17</c:v>
                </c:pt>
              </c:numCache>
            </c:numRef>
          </c:val>
        </c:ser>
        <c:ser>
          <c:idx val="2"/>
          <c:order val="2"/>
          <c:tx>
            <c:strRef>
              <c:f>Hoja2!$E$3</c:f>
              <c:strCache>
                <c:ptCount val="1"/>
                <c:pt idx="0">
                  <c:v> Año 2019</c:v>
                </c:pt>
              </c:strCache>
            </c:strRef>
          </c:tx>
          <c:dLbls>
            <c:showVal val="1"/>
          </c:dLbls>
          <c:cat>
            <c:strRef>
              <c:f>Hoja2!$B$4:$B$9</c:f>
              <c:strCache>
                <c:ptCount val="6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Hoja2!$E$4:$E$9</c:f>
              <c:numCache>
                <c:formatCode>General</c:formatCode>
                <c:ptCount val="6"/>
                <c:pt idx="0">
                  <c:v>21</c:v>
                </c:pt>
                <c:pt idx="1">
                  <c:v>10</c:v>
                </c:pt>
                <c:pt idx="2">
                  <c:v>21</c:v>
                </c:pt>
                <c:pt idx="3">
                  <c:v>22</c:v>
                </c:pt>
                <c:pt idx="4">
                  <c:v>19</c:v>
                </c:pt>
                <c:pt idx="5">
                  <c:v>15</c:v>
                </c:pt>
              </c:numCache>
            </c:numRef>
          </c:val>
        </c:ser>
        <c:dLbls>
          <c:showVal val="1"/>
        </c:dLbls>
        <c:overlap val="-25"/>
        <c:axId val="166035456"/>
        <c:axId val="166037760"/>
      </c:barChart>
      <c:catAx>
        <c:axId val="166035456"/>
        <c:scaling>
          <c:orientation val="minMax"/>
        </c:scaling>
        <c:axPos val="b"/>
        <c:majorTickMark val="none"/>
        <c:tickLblPos val="nextTo"/>
        <c:crossAx val="166037760"/>
        <c:crosses val="autoZero"/>
        <c:auto val="1"/>
        <c:lblAlgn val="ctr"/>
        <c:lblOffset val="100"/>
      </c:catAx>
      <c:valAx>
        <c:axId val="166037760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166035456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/>
            </a:pPr>
            <a:r>
              <a:rPr lang="en-US"/>
              <a:t>Etapa de Ejecución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Hoja1!$C$3</c:f>
              <c:strCache>
                <c:ptCount val="1"/>
                <c:pt idx="0">
                  <c:v>Año 2017</c:v>
                </c:pt>
              </c:strCache>
            </c:strRef>
          </c:tx>
          <c:dLbls>
            <c:showVal val="1"/>
          </c:dLbls>
          <c:cat>
            <c:strRef>
              <c:f>Hoja1!$B$4:$B$9</c:f>
              <c:strCache>
                <c:ptCount val="6"/>
                <c:pt idx="0">
                  <c:v>Respuesta Entregada</c:v>
                </c:pt>
                <c:pt idx="1">
                  <c:v>No es SAI / desistida/anulada</c:v>
                </c:pt>
                <c:pt idx="2">
                  <c:v>En análisis y búsqueda</c:v>
                </c:pt>
                <c:pt idx="3">
                  <c:v>Derivadas</c:v>
                </c:pt>
                <c:pt idx="4">
                  <c:v>Espera costos de reproducción</c:v>
                </c:pt>
                <c:pt idx="5">
                  <c:v>Solicitud Interna</c:v>
                </c:pt>
              </c:strCache>
            </c:strRef>
          </c:cat>
          <c:val>
            <c:numRef>
              <c:f>Hoja1!$C$4:$C$9</c:f>
              <c:numCache>
                <c:formatCode>General</c:formatCode>
                <c:ptCount val="6"/>
                <c:pt idx="0">
                  <c:v>54</c:v>
                </c:pt>
                <c:pt idx="1">
                  <c:v>7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Hoja1!$D$3</c:f>
              <c:strCache>
                <c:ptCount val="1"/>
                <c:pt idx="0">
                  <c:v>Año 2018</c:v>
                </c:pt>
              </c:strCache>
            </c:strRef>
          </c:tx>
          <c:dLbls>
            <c:showVal val="1"/>
          </c:dLbls>
          <c:cat>
            <c:strRef>
              <c:f>Hoja1!$B$4:$B$9</c:f>
              <c:strCache>
                <c:ptCount val="6"/>
                <c:pt idx="0">
                  <c:v>Respuesta Entregada</c:v>
                </c:pt>
                <c:pt idx="1">
                  <c:v>No es SAI / desistida/anulada</c:v>
                </c:pt>
                <c:pt idx="2">
                  <c:v>En análisis y búsqueda</c:v>
                </c:pt>
                <c:pt idx="3">
                  <c:v>Derivadas</c:v>
                </c:pt>
                <c:pt idx="4">
                  <c:v>Espera costos de reproducción</c:v>
                </c:pt>
                <c:pt idx="5">
                  <c:v>Solicitud Interna</c:v>
                </c:pt>
              </c:strCache>
            </c:strRef>
          </c:cat>
          <c:val>
            <c:numRef>
              <c:f>Hoja1!$D$4:$D$9</c:f>
              <c:numCache>
                <c:formatCode>General</c:formatCode>
                <c:ptCount val="6"/>
                <c:pt idx="0">
                  <c:v>89</c:v>
                </c:pt>
                <c:pt idx="1">
                  <c:v>7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Hoja1!$E$3</c:f>
              <c:strCache>
                <c:ptCount val="1"/>
                <c:pt idx="0">
                  <c:v>Año 2019</c:v>
                </c:pt>
              </c:strCache>
            </c:strRef>
          </c:tx>
          <c:dLbls>
            <c:showVal val="1"/>
          </c:dLbls>
          <c:cat>
            <c:strRef>
              <c:f>Hoja1!$B$4:$B$9</c:f>
              <c:strCache>
                <c:ptCount val="6"/>
                <c:pt idx="0">
                  <c:v>Respuesta Entregada</c:v>
                </c:pt>
                <c:pt idx="1">
                  <c:v>No es SAI / desistida/anulada</c:v>
                </c:pt>
                <c:pt idx="2">
                  <c:v>En análisis y búsqueda</c:v>
                </c:pt>
                <c:pt idx="3">
                  <c:v>Derivadas</c:v>
                </c:pt>
                <c:pt idx="4">
                  <c:v>Espera costos de reproducción</c:v>
                </c:pt>
                <c:pt idx="5">
                  <c:v>Solicitud Interna</c:v>
                </c:pt>
              </c:strCache>
            </c:strRef>
          </c:cat>
          <c:val>
            <c:numRef>
              <c:f>Hoja1!$E$4:$E$9</c:f>
              <c:numCache>
                <c:formatCode>General</c:formatCode>
                <c:ptCount val="6"/>
                <c:pt idx="0">
                  <c:v>95</c:v>
                </c:pt>
                <c:pt idx="1">
                  <c:v>6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4</c:v>
                </c:pt>
              </c:numCache>
            </c:numRef>
          </c:val>
        </c:ser>
        <c:dLbls>
          <c:showVal val="1"/>
        </c:dLbls>
        <c:overlap val="-25"/>
        <c:axId val="89728128"/>
        <c:axId val="89729664"/>
      </c:barChart>
      <c:catAx>
        <c:axId val="89728128"/>
        <c:scaling>
          <c:orientation val="minMax"/>
        </c:scaling>
        <c:axPos val="b"/>
        <c:majorTickMark val="none"/>
        <c:tickLblPos val="nextTo"/>
        <c:crossAx val="89729664"/>
        <c:crosses val="autoZero"/>
        <c:auto val="1"/>
        <c:lblAlgn val="ctr"/>
        <c:lblOffset val="100"/>
      </c:catAx>
      <c:valAx>
        <c:axId val="89729664"/>
        <c:scaling>
          <c:orientation val="minMax"/>
        </c:scaling>
        <c:delete val="1"/>
        <c:axPos val="l"/>
        <c:numFmt formatCode="General" sourceLinked="1"/>
        <c:tickLblPos val="nextTo"/>
        <c:crossAx val="89728128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Hoja2!$C$2</c:f>
              <c:strCache>
                <c:ptCount val="1"/>
                <c:pt idx="0">
                  <c:v>Año 2017</c:v>
                </c:pt>
              </c:strCache>
            </c:strRef>
          </c:tx>
          <c:dLbls>
            <c:showVal val="1"/>
          </c:dLbls>
          <c:cat>
            <c:strRef>
              <c:f>Hoja2!$B$3:$B$17</c:f>
              <c:strCache>
                <c:ptCount val="15"/>
                <c:pt idx="0">
                  <c:v>Administración Municipal</c:v>
                </c:pt>
                <c:pt idx="1">
                  <c:v>Dirección Administración y Finanzas</c:v>
                </c:pt>
                <c:pt idx="2">
                  <c:v>Dirección Medio Ambiente, Aseo y Ornato</c:v>
                </c:pt>
                <c:pt idx="3">
                  <c:v>Dirección de Educación</c:v>
                </c:pt>
                <c:pt idx="4">
                  <c:v>Asesoría Jurídica</c:v>
                </c:pt>
                <c:pt idx="5">
                  <c:v>Dirección de Obras</c:v>
                </c:pt>
                <c:pt idx="6">
                  <c:v>Recursos Humanos</c:v>
                </c:pt>
                <c:pt idx="7">
                  <c:v>Relaciones Públicas</c:v>
                </c:pt>
                <c:pt idx="8">
                  <c:v>Dirección de Salud</c:v>
                </c:pt>
                <c:pt idx="9">
                  <c:v>SECPLA</c:v>
                </c:pt>
                <c:pt idx="10">
                  <c:v>Secretaría Municipal</c:v>
                </c:pt>
                <c:pt idx="11">
                  <c:v>Juzgado Policía Local</c:v>
                </c:pt>
                <c:pt idx="12">
                  <c:v>Dirección de Tránsito</c:v>
                </c:pt>
                <c:pt idx="13">
                  <c:v>Seguridad Pública</c:v>
                </c:pt>
                <c:pt idx="14">
                  <c:v>Unidad Transparencia</c:v>
                </c:pt>
              </c:strCache>
            </c:strRef>
          </c:cat>
          <c:val>
            <c:numRef>
              <c:f>Hoja2!$C$3:$C$17</c:f>
              <c:numCache>
                <c:formatCode>General</c:formatCode>
                <c:ptCount val="15"/>
                <c:pt idx="0">
                  <c:v>1</c:v>
                </c:pt>
                <c:pt idx="1">
                  <c:v>4</c:v>
                </c:pt>
                <c:pt idx="2">
                  <c:v>6</c:v>
                </c:pt>
                <c:pt idx="3">
                  <c:v>6</c:v>
                </c:pt>
                <c:pt idx="4">
                  <c:v>3</c:v>
                </c:pt>
                <c:pt idx="5">
                  <c:v>10</c:v>
                </c:pt>
                <c:pt idx="6">
                  <c:v>9</c:v>
                </c:pt>
                <c:pt idx="7">
                  <c:v>3</c:v>
                </c:pt>
                <c:pt idx="8">
                  <c:v>3</c:v>
                </c:pt>
                <c:pt idx="9">
                  <c:v>1</c:v>
                </c:pt>
                <c:pt idx="10">
                  <c:v>3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ser>
          <c:idx val="1"/>
          <c:order val="1"/>
          <c:tx>
            <c:strRef>
              <c:f>Hoja2!$D$2</c:f>
              <c:strCache>
                <c:ptCount val="1"/>
                <c:pt idx="0">
                  <c:v>Año 2018</c:v>
                </c:pt>
              </c:strCache>
            </c:strRef>
          </c:tx>
          <c:dLbls>
            <c:showVal val="1"/>
          </c:dLbls>
          <c:cat>
            <c:strRef>
              <c:f>Hoja2!$B$3:$B$17</c:f>
              <c:strCache>
                <c:ptCount val="15"/>
                <c:pt idx="0">
                  <c:v>Administración Municipal</c:v>
                </c:pt>
                <c:pt idx="1">
                  <c:v>Dirección Administración y Finanzas</c:v>
                </c:pt>
                <c:pt idx="2">
                  <c:v>Dirección Medio Ambiente, Aseo y Ornato</c:v>
                </c:pt>
                <c:pt idx="3">
                  <c:v>Dirección de Educación</c:v>
                </c:pt>
                <c:pt idx="4">
                  <c:v>Asesoría Jurídica</c:v>
                </c:pt>
                <c:pt idx="5">
                  <c:v>Dirección de Obras</c:v>
                </c:pt>
                <c:pt idx="6">
                  <c:v>Recursos Humanos</c:v>
                </c:pt>
                <c:pt idx="7">
                  <c:v>Relaciones Públicas</c:v>
                </c:pt>
                <c:pt idx="8">
                  <c:v>Dirección de Salud</c:v>
                </c:pt>
                <c:pt idx="9">
                  <c:v>SECPLA</c:v>
                </c:pt>
                <c:pt idx="10">
                  <c:v>Secretaría Municipal</c:v>
                </c:pt>
                <c:pt idx="11">
                  <c:v>Juzgado Policía Local</c:v>
                </c:pt>
                <c:pt idx="12">
                  <c:v>Dirección de Tránsito</c:v>
                </c:pt>
                <c:pt idx="13">
                  <c:v>Seguridad Pública</c:v>
                </c:pt>
                <c:pt idx="14">
                  <c:v>Unidad Transparencia</c:v>
                </c:pt>
              </c:strCache>
            </c:strRef>
          </c:cat>
          <c:val>
            <c:numRef>
              <c:f>Hoja2!$D$3:$D$17</c:f>
              <c:numCache>
                <c:formatCode>General</c:formatCode>
                <c:ptCount val="15"/>
                <c:pt idx="0">
                  <c:v>2</c:v>
                </c:pt>
                <c:pt idx="1">
                  <c:v>14</c:v>
                </c:pt>
                <c:pt idx="2">
                  <c:v>15</c:v>
                </c:pt>
                <c:pt idx="3">
                  <c:v>13</c:v>
                </c:pt>
                <c:pt idx="4">
                  <c:v>4</c:v>
                </c:pt>
                <c:pt idx="5">
                  <c:v>9</c:v>
                </c:pt>
                <c:pt idx="6">
                  <c:v>14</c:v>
                </c:pt>
                <c:pt idx="7">
                  <c:v>4</c:v>
                </c:pt>
                <c:pt idx="8">
                  <c:v>7</c:v>
                </c:pt>
                <c:pt idx="9">
                  <c:v>5</c:v>
                </c:pt>
                <c:pt idx="10">
                  <c:v>3</c:v>
                </c:pt>
                <c:pt idx="11">
                  <c:v>2</c:v>
                </c:pt>
                <c:pt idx="12">
                  <c:v>5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ser>
          <c:idx val="2"/>
          <c:order val="2"/>
          <c:tx>
            <c:strRef>
              <c:f>Hoja2!$E$2</c:f>
              <c:strCache>
                <c:ptCount val="1"/>
                <c:pt idx="0">
                  <c:v>Año 2019</c:v>
                </c:pt>
              </c:strCache>
            </c:strRef>
          </c:tx>
          <c:dLbls>
            <c:showVal val="1"/>
          </c:dLbls>
          <c:cat>
            <c:strRef>
              <c:f>Hoja2!$B$3:$B$17</c:f>
              <c:strCache>
                <c:ptCount val="15"/>
                <c:pt idx="0">
                  <c:v>Administración Municipal</c:v>
                </c:pt>
                <c:pt idx="1">
                  <c:v>Dirección Administración y Finanzas</c:v>
                </c:pt>
                <c:pt idx="2">
                  <c:v>Dirección Medio Ambiente, Aseo y Ornato</c:v>
                </c:pt>
                <c:pt idx="3">
                  <c:v>Dirección de Educación</c:v>
                </c:pt>
                <c:pt idx="4">
                  <c:v>Asesoría Jurídica</c:v>
                </c:pt>
                <c:pt idx="5">
                  <c:v>Dirección de Obras</c:v>
                </c:pt>
                <c:pt idx="6">
                  <c:v>Recursos Humanos</c:v>
                </c:pt>
                <c:pt idx="7">
                  <c:v>Relaciones Públicas</c:v>
                </c:pt>
                <c:pt idx="8">
                  <c:v>Dirección de Salud</c:v>
                </c:pt>
                <c:pt idx="9">
                  <c:v>SECPLA</c:v>
                </c:pt>
                <c:pt idx="10">
                  <c:v>Secretaría Municipal</c:v>
                </c:pt>
                <c:pt idx="11">
                  <c:v>Juzgado Policía Local</c:v>
                </c:pt>
                <c:pt idx="12">
                  <c:v>Dirección de Tránsito</c:v>
                </c:pt>
                <c:pt idx="13">
                  <c:v>Seguridad Pública</c:v>
                </c:pt>
                <c:pt idx="14">
                  <c:v>Unidad Transparencia</c:v>
                </c:pt>
              </c:strCache>
            </c:strRef>
          </c:cat>
          <c:val>
            <c:numRef>
              <c:f>Hoja2!$E$3:$E$17</c:f>
              <c:numCache>
                <c:formatCode>General</c:formatCode>
                <c:ptCount val="15"/>
                <c:pt idx="0">
                  <c:v>0</c:v>
                </c:pt>
                <c:pt idx="1">
                  <c:v>10</c:v>
                </c:pt>
                <c:pt idx="2">
                  <c:v>12</c:v>
                </c:pt>
                <c:pt idx="3">
                  <c:v>11</c:v>
                </c:pt>
                <c:pt idx="4">
                  <c:v>4</c:v>
                </c:pt>
                <c:pt idx="5">
                  <c:v>12</c:v>
                </c:pt>
                <c:pt idx="6">
                  <c:v>15</c:v>
                </c:pt>
                <c:pt idx="7">
                  <c:v>1</c:v>
                </c:pt>
                <c:pt idx="8">
                  <c:v>5</c:v>
                </c:pt>
                <c:pt idx="9">
                  <c:v>3</c:v>
                </c:pt>
                <c:pt idx="10">
                  <c:v>0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</c:numCache>
            </c:numRef>
          </c:val>
        </c:ser>
        <c:dLbls>
          <c:showVal val="1"/>
        </c:dLbls>
        <c:overlap val="-25"/>
        <c:axId val="145335040"/>
        <c:axId val="145441920"/>
      </c:barChart>
      <c:catAx>
        <c:axId val="145335040"/>
        <c:scaling>
          <c:orientation val="minMax"/>
        </c:scaling>
        <c:axPos val="b"/>
        <c:majorTickMark val="none"/>
        <c:tickLblPos val="nextTo"/>
        <c:crossAx val="145441920"/>
        <c:crosses val="autoZero"/>
        <c:auto val="1"/>
        <c:lblAlgn val="ctr"/>
        <c:lblOffset val="100"/>
      </c:catAx>
      <c:valAx>
        <c:axId val="145441920"/>
        <c:scaling>
          <c:orientation val="minMax"/>
        </c:scaling>
        <c:delete val="1"/>
        <c:axPos val="l"/>
        <c:numFmt formatCode="General" sourceLinked="1"/>
        <c:tickLblPos val="nextTo"/>
        <c:crossAx val="145335040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Relationship Id="rId4" Type="http://schemas.openxmlformats.org/officeDocument/2006/relationships/image" Target="file:///C:\Users\lpulgar\Desktop\web.png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image" Target="../media/image71.png"/><Relationship Id="rId1" Type="http://schemas.openxmlformats.org/officeDocument/2006/relationships/image" Target="../media/image6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E9CC56-F068-48E3-A343-08AF5C7CE3E8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9597DDB-9754-4848-9D99-8FE48EC59900}">
      <dgm:prSet phldrT="[Texto]"/>
      <dgm:spPr/>
      <dgm:t>
        <a:bodyPr/>
        <a:lstStyle/>
        <a:p>
          <a:r>
            <a:rPr lang="es-ES" dirty="0" smtClean="0"/>
            <a:t>Plataforma de declaraciones de intereses y patrimonio</a:t>
          </a:r>
          <a:endParaRPr lang="es-ES" dirty="0"/>
        </a:p>
      </dgm:t>
    </dgm:pt>
    <dgm:pt modelId="{E67F7CC3-4701-4B7B-96BE-D3C0791D37CE}" type="parTrans" cxnId="{B8A80E0C-DE6C-4D7E-A579-EA0FC350924E}">
      <dgm:prSet/>
      <dgm:spPr/>
      <dgm:t>
        <a:bodyPr/>
        <a:lstStyle/>
        <a:p>
          <a:endParaRPr lang="es-ES"/>
        </a:p>
      </dgm:t>
    </dgm:pt>
    <dgm:pt modelId="{F6B2F858-BE2D-47BF-96EA-F3D0EE2ADB6D}" type="sibTrans" cxnId="{B8A80E0C-DE6C-4D7E-A579-EA0FC350924E}">
      <dgm:prSet/>
      <dgm:spPr/>
      <dgm:t>
        <a:bodyPr/>
        <a:lstStyle/>
        <a:p>
          <a:endParaRPr lang="es-ES"/>
        </a:p>
      </dgm:t>
    </dgm:pt>
    <dgm:pt modelId="{7B454D66-828B-44BB-8E2E-CB47B2BB9197}">
      <dgm:prSet phldrT="[Texto]"/>
      <dgm:spPr/>
      <dgm:t>
        <a:bodyPr/>
        <a:lstStyle/>
        <a:p>
          <a:r>
            <a:rPr lang="es-ES" dirty="0" smtClean="0"/>
            <a:t>Administración de plataforma de Ley del Lobby </a:t>
          </a:r>
          <a:endParaRPr lang="es-ES" dirty="0"/>
        </a:p>
      </dgm:t>
    </dgm:pt>
    <dgm:pt modelId="{16308D15-BA97-4083-9C1B-A2BE9AFEC621}" type="parTrans" cxnId="{E11DA30D-7191-4B5E-B5DE-F553DB2C1A88}">
      <dgm:prSet/>
      <dgm:spPr/>
      <dgm:t>
        <a:bodyPr/>
        <a:lstStyle/>
        <a:p>
          <a:endParaRPr lang="es-ES"/>
        </a:p>
      </dgm:t>
    </dgm:pt>
    <dgm:pt modelId="{6D70B41F-81C2-4E16-A5D4-985408D76DBB}" type="sibTrans" cxnId="{E11DA30D-7191-4B5E-B5DE-F553DB2C1A88}">
      <dgm:prSet/>
      <dgm:spPr/>
      <dgm:t>
        <a:bodyPr/>
        <a:lstStyle/>
        <a:p>
          <a:endParaRPr lang="es-ES"/>
        </a:p>
      </dgm:t>
    </dgm:pt>
    <dgm:pt modelId="{33E0936C-F163-477C-A0D4-7B1EEE8FDB66}">
      <dgm:prSet phldrT="[Texto]"/>
      <dgm:spPr/>
      <dgm:t>
        <a:bodyPr/>
        <a:lstStyle/>
        <a:p>
          <a:r>
            <a:rPr lang="es-ES" dirty="0" smtClean="0"/>
            <a:t>Plataformas de Transparencia Activa y Solicitudes de Acceso a la Información</a:t>
          </a:r>
          <a:endParaRPr lang="es-ES" dirty="0"/>
        </a:p>
      </dgm:t>
    </dgm:pt>
    <dgm:pt modelId="{D552B9D8-AD5B-4E1F-895B-A94CB50555C9}" type="parTrans" cxnId="{4003EEAC-09F9-45F1-99BC-1BF021D6C7BB}">
      <dgm:prSet/>
      <dgm:spPr/>
      <dgm:t>
        <a:bodyPr/>
        <a:lstStyle/>
        <a:p>
          <a:endParaRPr lang="es-ES"/>
        </a:p>
      </dgm:t>
    </dgm:pt>
    <dgm:pt modelId="{B38A8ACA-EC03-40C9-BA24-03724687AC8E}" type="sibTrans" cxnId="{4003EEAC-09F9-45F1-99BC-1BF021D6C7BB}">
      <dgm:prSet/>
      <dgm:spPr/>
      <dgm:t>
        <a:bodyPr/>
        <a:lstStyle/>
        <a:p>
          <a:endParaRPr lang="es-ES"/>
        </a:p>
      </dgm:t>
    </dgm:pt>
    <dgm:pt modelId="{45523A0A-65E7-4CC8-B2D4-924484752380}">
      <dgm:prSet/>
      <dgm:spPr/>
      <dgm:t>
        <a:bodyPr/>
        <a:lstStyle/>
        <a:p>
          <a:r>
            <a:rPr lang="es-ES" dirty="0" smtClean="0"/>
            <a:t>Ley 21.146 Simplificar el procedimiento de calificación de elecciones  de JJVV y Organizaciones Comunitarias</a:t>
          </a:r>
          <a:endParaRPr lang="es-ES" dirty="0"/>
        </a:p>
      </dgm:t>
    </dgm:pt>
    <dgm:pt modelId="{486F91C7-AAC1-4D8A-B517-5983D7127AE4}" type="parTrans" cxnId="{1DC0C69B-44A3-4745-8DE0-45DC635FC335}">
      <dgm:prSet/>
      <dgm:spPr/>
      <dgm:t>
        <a:bodyPr/>
        <a:lstStyle/>
        <a:p>
          <a:endParaRPr lang="es-ES"/>
        </a:p>
      </dgm:t>
    </dgm:pt>
    <dgm:pt modelId="{326E2D5E-4666-40B6-B2CB-3AAD68C37294}" type="sibTrans" cxnId="{1DC0C69B-44A3-4745-8DE0-45DC635FC335}">
      <dgm:prSet/>
      <dgm:spPr/>
      <dgm:t>
        <a:bodyPr/>
        <a:lstStyle/>
        <a:p>
          <a:endParaRPr lang="es-ES"/>
        </a:p>
      </dgm:t>
    </dgm:pt>
    <dgm:pt modelId="{F86AB5D6-FFB9-4597-BFF5-014A1F9465AB}" type="pres">
      <dgm:prSet presAssocID="{9DE9CC56-F068-48E3-A343-08AF5C7CE3E8}" presName="linearFlow" presStyleCnt="0">
        <dgm:presLayoutVars>
          <dgm:dir/>
          <dgm:resizeHandles val="exact"/>
        </dgm:presLayoutVars>
      </dgm:prSet>
      <dgm:spPr/>
    </dgm:pt>
    <dgm:pt modelId="{0DD2BD13-1628-41A1-A19B-F825D7C29D83}" type="pres">
      <dgm:prSet presAssocID="{59597DDB-9754-4848-9D99-8FE48EC59900}" presName="composite" presStyleCnt="0"/>
      <dgm:spPr/>
    </dgm:pt>
    <dgm:pt modelId="{EFCD4C00-FBCB-4753-89D5-A1ED88539BD6}" type="pres">
      <dgm:prSet presAssocID="{59597DDB-9754-4848-9D99-8FE48EC59900}" presName="imgShp" presStyleLbl="fgImgPlace1" presStyleIdx="0" presStyleCnt="4" custScaleX="155317" custScaleY="10022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4BF0BF46-EAC5-40C7-B8BD-5729213313A0}" type="pres">
      <dgm:prSet presAssocID="{59597DDB-9754-4848-9D99-8FE48EC59900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DD12E34-9DBE-4685-98C8-0A655660B9CD}" type="pres">
      <dgm:prSet presAssocID="{F6B2F858-BE2D-47BF-96EA-F3D0EE2ADB6D}" presName="spacing" presStyleCnt="0"/>
      <dgm:spPr/>
    </dgm:pt>
    <dgm:pt modelId="{D38BC573-2CC3-414E-82F2-095A6076EF58}" type="pres">
      <dgm:prSet presAssocID="{7B454D66-828B-44BB-8E2E-CB47B2BB9197}" presName="composite" presStyleCnt="0"/>
      <dgm:spPr/>
    </dgm:pt>
    <dgm:pt modelId="{3666C36C-4ECE-49ED-8689-6DBA164DB1E2}" type="pres">
      <dgm:prSet presAssocID="{7B454D66-828B-44BB-8E2E-CB47B2BB9197}" presName="imgShp" presStyleLbl="fgImgPlace1" presStyleIdx="1" presStyleCnt="4" custScaleX="133880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BA98CC15-4F96-4244-B660-B3E1297D4D31}" type="pres">
      <dgm:prSet presAssocID="{7B454D66-828B-44BB-8E2E-CB47B2BB9197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AB308D3-CB58-4452-B382-329D3D3FCB01}" type="pres">
      <dgm:prSet presAssocID="{6D70B41F-81C2-4E16-A5D4-985408D76DBB}" presName="spacing" presStyleCnt="0"/>
      <dgm:spPr/>
    </dgm:pt>
    <dgm:pt modelId="{50C281C2-0BF9-4CEB-84DA-876A9C1443C9}" type="pres">
      <dgm:prSet presAssocID="{33E0936C-F163-477C-A0D4-7B1EEE8FDB66}" presName="composite" presStyleCnt="0"/>
      <dgm:spPr/>
    </dgm:pt>
    <dgm:pt modelId="{9540546E-CCFE-4B53-9BA3-BCD85C23F4C1}" type="pres">
      <dgm:prSet presAssocID="{33E0936C-F163-477C-A0D4-7B1EEE8FDB66}" presName="imgShp" presStyleLbl="fgImgPlace1" presStyleIdx="2" presStyleCnt="4" custScaleX="146538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2FB1BC12-D05C-4755-997D-7394480ADC20}" type="pres">
      <dgm:prSet presAssocID="{33E0936C-F163-477C-A0D4-7B1EEE8FDB66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2A86075-0F6C-44A8-A76A-1070B25027F6}" type="pres">
      <dgm:prSet presAssocID="{B38A8ACA-EC03-40C9-BA24-03724687AC8E}" presName="spacing" presStyleCnt="0"/>
      <dgm:spPr/>
    </dgm:pt>
    <dgm:pt modelId="{9E3983FC-E9F5-45AE-B082-395A4898D4D8}" type="pres">
      <dgm:prSet presAssocID="{45523A0A-65E7-4CC8-B2D4-924484752380}" presName="composite" presStyleCnt="0"/>
      <dgm:spPr/>
    </dgm:pt>
    <dgm:pt modelId="{A8A1BD6A-1825-4D0E-BC9A-48A73075FF88}" type="pres">
      <dgm:prSet presAssocID="{45523A0A-65E7-4CC8-B2D4-924484752380}" presName="imgShp" presStyleLbl="fgImgPlace1" presStyleIdx="3" presStyleCnt="4" custScaleX="134442" custLinFactNeighborX="2380" custLinFactNeighborY="1495"/>
      <dgm:spPr>
        <a:blipFill rotWithShape="0">
          <a:blip xmlns:r="http://schemas.openxmlformats.org/officeDocument/2006/relationships" r:link="rId4"/>
          <a:stretch>
            <a:fillRect/>
          </a:stretch>
        </a:blipFill>
      </dgm:spPr>
    </dgm:pt>
    <dgm:pt modelId="{F19BD021-D76F-4906-81A5-EF74BFDA433C}" type="pres">
      <dgm:prSet presAssocID="{45523A0A-65E7-4CC8-B2D4-924484752380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D18EE0B-00DA-460D-B6A9-2E317DEDCBB4}" type="presOf" srcId="{45523A0A-65E7-4CC8-B2D4-924484752380}" destId="{F19BD021-D76F-4906-81A5-EF74BFDA433C}" srcOrd="0" destOrd="0" presId="urn:microsoft.com/office/officeart/2005/8/layout/vList3#1"/>
    <dgm:cxn modelId="{C45C794F-AB42-4290-A5DF-6B819C72E5E8}" type="presOf" srcId="{59597DDB-9754-4848-9D99-8FE48EC59900}" destId="{4BF0BF46-EAC5-40C7-B8BD-5729213313A0}" srcOrd="0" destOrd="0" presId="urn:microsoft.com/office/officeart/2005/8/layout/vList3#1"/>
    <dgm:cxn modelId="{E11DA30D-7191-4B5E-B5DE-F553DB2C1A88}" srcId="{9DE9CC56-F068-48E3-A343-08AF5C7CE3E8}" destId="{7B454D66-828B-44BB-8E2E-CB47B2BB9197}" srcOrd="1" destOrd="0" parTransId="{16308D15-BA97-4083-9C1B-A2BE9AFEC621}" sibTransId="{6D70B41F-81C2-4E16-A5D4-985408D76DBB}"/>
    <dgm:cxn modelId="{4003EEAC-09F9-45F1-99BC-1BF021D6C7BB}" srcId="{9DE9CC56-F068-48E3-A343-08AF5C7CE3E8}" destId="{33E0936C-F163-477C-A0D4-7B1EEE8FDB66}" srcOrd="2" destOrd="0" parTransId="{D552B9D8-AD5B-4E1F-895B-A94CB50555C9}" sibTransId="{B38A8ACA-EC03-40C9-BA24-03724687AC8E}"/>
    <dgm:cxn modelId="{8C743DA4-6944-448C-8E7C-21060A3C03F0}" type="presOf" srcId="{33E0936C-F163-477C-A0D4-7B1EEE8FDB66}" destId="{2FB1BC12-D05C-4755-997D-7394480ADC20}" srcOrd="0" destOrd="0" presId="urn:microsoft.com/office/officeart/2005/8/layout/vList3#1"/>
    <dgm:cxn modelId="{1DC0C69B-44A3-4745-8DE0-45DC635FC335}" srcId="{9DE9CC56-F068-48E3-A343-08AF5C7CE3E8}" destId="{45523A0A-65E7-4CC8-B2D4-924484752380}" srcOrd="3" destOrd="0" parTransId="{486F91C7-AAC1-4D8A-B517-5983D7127AE4}" sibTransId="{326E2D5E-4666-40B6-B2CB-3AAD68C37294}"/>
    <dgm:cxn modelId="{D5F7BE13-1212-452F-B91E-8BF8D8D84F94}" type="presOf" srcId="{9DE9CC56-F068-48E3-A343-08AF5C7CE3E8}" destId="{F86AB5D6-FFB9-4597-BFF5-014A1F9465AB}" srcOrd="0" destOrd="0" presId="urn:microsoft.com/office/officeart/2005/8/layout/vList3#1"/>
    <dgm:cxn modelId="{B8A80E0C-DE6C-4D7E-A579-EA0FC350924E}" srcId="{9DE9CC56-F068-48E3-A343-08AF5C7CE3E8}" destId="{59597DDB-9754-4848-9D99-8FE48EC59900}" srcOrd="0" destOrd="0" parTransId="{E67F7CC3-4701-4B7B-96BE-D3C0791D37CE}" sibTransId="{F6B2F858-BE2D-47BF-96EA-F3D0EE2ADB6D}"/>
    <dgm:cxn modelId="{6A278743-9B0D-4417-AB7C-8E35175BCC64}" type="presOf" srcId="{7B454D66-828B-44BB-8E2E-CB47B2BB9197}" destId="{BA98CC15-4F96-4244-B660-B3E1297D4D31}" srcOrd="0" destOrd="0" presId="urn:microsoft.com/office/officeart/2005/8/layout/vList3#1"/>
    <dgm:cxn modelId="{B148382D-02E3-4282-A818-F27E61A3AFEF}" type="presParOf" srcId="{F86AB5D6-FFB9-4597-BFF5-014A1F9465AB}" destId="{0DD2BD13-1628-41A1-A19B-F825D7C29D83}" srcOrd="0" destOrd="0" presId="urn:microsoft.com/office/officeart/2005/8/layout/vList3#1"/>
    <dgm:cxn modelId="{4FE6AA1A-2332-4F42-8279-5791BC5DA55E}" type="presParOf" srcId="{0DD2BD13-1628-41A1-A19B-F825D7C29D83}" destId="{EFCD4C00-FBCB-4753-89D5-A1ED88539BD6}" srcOrd="0" destOrd="0" presId="urn:microsoft.com/office/officeart/2005/8/layout/vList3#1"/>
    <dgm:cxn modelId="{46D57AD6-39F1-4B5E-AA12-3034987C0F1B}" type="presParOf" srcId="{0DD2BD13-1628-41A1-A19B-F825D7C29D83}" destId="{4BF0BF46-EAC5-40C7-B8BD-5729213313A0}" srcOrd="1" destOrd="0" presId="urn:microsoft.com/office/officeart/2005/8/layout/vList3#1"/>
    <dgm:cxn modelId="{FBF1CF50-2A10-4BCF-990B-854BF1D43F24}" type="presParOf" srcId="{F86AB5D6-FFB9-4597-BFF5-014A1F9465AB}" destId="{ADD12E34-9DBE-4685-98C8-0A655660B9CD}" srcOrd="1" destOrd="0" presId="urn:microsoft.com/office/officeart/2005/8/layout/vList3#1"/>
    <dgm:cxn modelId="{5E35F6BA-7B58-438D-AB1D-8D5F3208CE07}" type="presParOf" srcId="{F86AB5D6-FFB9-4597-BFF5-014A1F9465AB}" destId="{D38BC573-2CC3-414E-82F2-095A6076EF58}" srcOrd="2" destOrd="0" presId="urn:microsoft.com/office/officeart/2005/8/layout/vList3#1"/>
    <dgm:cxn modelId="{6D8410EE-2D94-4EE3-89E2-90776BBCFD61}" type="presParOf" srcId="{D38BC573-2CC3-414E-82F2-095A6076EF58}" destId="{3666C36C-4ECE-49ED-8689-6DBA164DB1E2}" srcOrd="0" destOrd="0" presId="urn:microsoft.com/office/officeart/2005/8/layout/vList3#1"/>
    <dgm:cxn modelId="{37F169F7-A996-49C9-AA44-CE6AE3A790B2}" type="presParOf" srcId="{D38BC573-2CC3-414E-82F2-095A6076EF58}" destId="{BA98CC15-4F96-4244-B660-B3E1297D4D31}" srcOrd="1" destOrd="0" presId="urn:microsoft.com/office/officeart/2005/8/layout/vList3#1"/>
    <dgm:cxn modelId="{323492BE-60A0-413E-954B-B31A41B35F54}" type="presParOf" srcId="{F86AB5D6-FFB9-4597-BFF5-014A1F9465AB}" destId="{5AB308D3-CB58-4452-B382-329D3D3FCB01}" srcOrd="3" destOrd="0" presId="urn:microsoft.com/office/officeart/2005/8/layout/vList3#1"/>
    <dgm:cxn modelId="{3E6757AE-9B50-4DBA-B6AC-E83B7477CA09}" type="presParOf" srcId="{F86AB5D6-FFB9-4597-BFF5-014A1F9465AB}" destId="{50C281C2-0BF9-4CEB-84DA-876A9C1443C9}" srcOrd="4" destOrd="0" presId="urn:microsoft.com/office/officeart/2005/8/layout/vList3#1"/>
    <dgm:cxn modelId="{1680F067-DF67-4400-AF99-B506E63B3375}" type="presParOf" srcId="{50C281C2-0BF9-4CEB-84DA-876A9C1443C9}" destId="{9540546E-CCFE-4B53-9BA3-BCD85C23F4C1}" srcOrd="0" destOrd="0" presId="urn:microsoft.com/office/officeart/2005/8/layout/vList3#1"/>
    <dgm:cxn modelId="{4FD326B4-9CEF-4C8C-AB4E-38864E36D1FC}" type="presParOf" srcId="{50C281C2-0BF9-4CEB-84DA-876A9C1443C9}" destId="{2FB1BC12-D05C-4755-997D-7394480ADC20}" srcOrd="1" destOrd="0" presId="urn:microsoft.com/office/officeart/2005/8/layout/vList3#1"/>
    <dgm:cxn modelId="{BC1A4173-B443-4994-9593-5683D4FCBB8C}" type="presParOf" srcId="{F86AB5D6-FFB9-4597-BFF5-014A1F9465AB}" destId="{D2A86075-0F6C-44A8-A76A-1070B25027F6}" srcOrd="5" destOrd="0" presId="urn:microsoft.com/office/officeart/2005/8/layout/vList3#1"/>
    <dgm:cxn modelId="{9F6AF122-1DB9-45A7-888A-A8DB639CE1CA}" type="presParOf" srcId="{F86AB5D6-FFB9-4597-BFF5-014A1F9465AB}" destId="{9E3983FC-E9F5-45AE-B082-395A4898D4D8}" srcOrd="6" destOrd="0" presId="urn:microsoft.com/office/officeart/2005/8/layout/vList3#1"/>
    <dgm:cxn modelId="{2AE5CA91-F4CD-409D-BAA4-AB0D30301FC7}" type="presParOf" srcId="{9E3983FC-E9F5-45AE-B082-395A4898D4D8}" destId="{A8A1BD6A-1825-4D0E-BC9A-48A73075FF88}" srcOrd="0" destOrd="0" presId="urn:microsoft.com/office/officeart/2005/8/layout/vList3#1"/>
    <dgm:cxn modelId="{84E5A812-979D-47AB-9C31-B6FA909BC6AC}" type="presParOf" srcId="{9E3983FC-E9F5-45AE-B082-395A4898D4D8}" destId="{F19BD021-D76F-4906-81A5-EF74BFDA433C}" srcOrd="1" destOrd="0" presId="urn:microsoft.com/office/officeart/2005/8/layout/vList3#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F0BF46-EAC5-40C7-B8BD-5729213313A0}">
      <dsp:nvSpPr>
        <dsp:cNvPr id="0" name=""/>
        <dsp:cNvSpPr/>
      </dsp:nvSpPr>
      <dsp:spPr>
        <a:xfrm rot="10800000">
          <a:off x="1282591" y="1895"/>
          <a:ext cx="4053840" cy="112877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757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Plataforma de declaraciones de intereses y patrimonio</a:t>
          </a:r>
          <a:endParaRPr lang="es-ES" sz="2000" kern="1200" dirty="0"/>
        </a:p>
      </dsp:txBody>
      <dsp:txXfrm rot="10800000">
        <a:off x="1564784" y="1895"/>
        <a:ext cx="3771647" cy="1128772"/>
      </dsp:txXfrm>
    </dsp:sp>
    <dsp:sp modelId="{EFCD4C00-FBCB-4753-89D5-A1ED88539BD6}">
      <dsp:nvSpPr>
        <dsp:cNvPr id="0" name=""/>
        <dsp:cNvSpPr/>
      </dsp:nvSpPr>
      <dsp:spPr>
        <a:xfrm>
          <a:off x="759568" y="619"/>
          <a:ext cx="1046044" cy="1131323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98CC15-4F96-4244-B660-B3E1297D4D31}">
      <dsp:nvSpPr>
        <dsp:cNvPr id="0" name=""/>
        <dsp:cNvSpPr/>
      </dsp:nvSpPr>
      <dsp:spPr>
        <a:xfrm rot="10800000">
          <a:off x="1303273" y="1468889"/>
          <a:ext cx="4053840" cy="112877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757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Administración de plataforma de Ley del Lobby </a:t>
          </a:r>
          <a:endParaRPr lang="es-ES" sz="2000" kern="1200" dirty="0"/>
        </a:p>
      </dsp:txBody>
      <dsp:txXfrm rot="10800000">
        <a:off x="1585466" y="1468889"/>
        <a:ext cx="3771647" cy="1128772"/>
      </dsp:txXfrm>
    </dsp:sp>
    <dsp:sp modelId="{3666C36C-4ECE-49ED-8689-6DBA164DB1E2}">
      <dsp:nvSpPr>
        <dsp:cNvPr id="0" name=""/>
        <dsp:cNvSpPr/>
      </dsp:nvSpPr>
      <dsp:spPr>
        <a:xfrm>
          <a:off x="738886" y="1468889"/>
          <a:ext cx="1128772" cy="1128772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B1BC12-D05C-4755-997D-7394480ADC20}">
      <dsp:nvSpPr>
        <dsp:cNvPr id="0" name=""/>
        <dsp:cNvSpPr/>
      </dsp:nvSpPr>
      <dsp:spPr>
        <a:xfrm rot="10800000">
          <a:off x="1303273" y="2934608"/>
          <a:ext cx="4053840" cy="112877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757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Plataformas de Transparencia Activa y Solicitudes de Acceso a la Información</a:t>
          </a:r>
          <a:endParaRPr lang="es-ES" sz="2000" kern="1200" dirty="0"/>
        </a:p>
      </dsp:txBody>
      <dsp:txXfrm rot="10800000">
        <a:off x="1585466" y="2934608"/>
        <a:ext cx="3771647" cy="1128772"/>
      </dsp:txXfrm>
    </dsp:sp>
    <dsp:sp modelId="{9540546E-CCFE-4B53-9BA3-BCD85C23F4C1}">
      <dsp:nvSpPr>
        <dsp:cNvPr id="0" name=""/>
        <dsp:cNvSpPr/>
      </dsp:nvSpPr>
      <dsp:spPr>
        <a:xfrm>
          <a:off x="738886" y="2934608"/>
          <a:ext cx="1128772" cy="1128772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1F999-EE97-440E-976A-E041587201D0}" type="datetimeFigureOut">
              <a:rPr lang="es-CL" smtClean="0"/>
              <a:pPr/>
              <a:t>11-07-2019</a:t>
            </a:fld>
            <a:endParaRPr lang="es-CL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1F999-EE97-440E-976A-E041587201D0}" type="datetimeFigureOut">
              <a:rPr lang="es-CL" smtClean="0"/>
              <a:pPr/>
              <a:t>11-07-2019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1F999-EE97-440E-976A-E041587201D0}" type="datetimeFigureOut">
              <a:rPr lang="es-CL" smtClean="0"/>
              <a:pPr/>
              <a:t>11-07-2019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1F999-EE97-440E-976A-E041587201D0}" type="datetimeFigureOut">
              <a:rPr lang="es-CL" smtClean="0"/>
              <a:pPr/>
              <a:t>11-07-2019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1F999-EE97-440E-976A-E041587201D0}" type="datetimeFigureOut">
              <a:rPr lang="es-CL" smtClean="0"/>
              <a:pPr/>
              <a:t>11-07-2019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1F999-EE97-440E-976A-E041587201D0}" type="datetimeFigureOut">
              <a:rPr lang="es-CL" smtClean="0"/>
              <a:pPr/>
              <a:t>11-07-2019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1F999-EE97-440E-976A-E041587201D0}" type="datetimeFigureOut">
              <a:rPr lang="es-CL" smtClean="0"/>
              <a:pPr/>
              <a:t>11-07-2019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1F999-EE97-440E-976A-E041587201D0}" type="datetimeFigureOut">
              <a:rPr lang="es-CL" smtClean="0"/>
              <a:pPr/>
              <a:t>11-07-2019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1F999-EE97-440E-976A-E041587201D0}" type="datetimeFigureOut">
              <a:rPr lang="es-CL" smtClean="0"/>
              <a:pPr/>
              <a:t>11-07-2019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1F999-EE97-440E-976A-E041587201D0}" type="datetimeFigureOut">
              <a:rPr lang="es-CL" smtClean="0"/>
              <a:pPr/>
              <a:t>11-07-2019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1F999-EE97-440E-976A-E041587201D0}" type="datetimeFigureOut">
              <a:rPr lang="es-CL" smtClean="0"/>
              <a:pPr/>
              <a:t>11-07-2019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031F999-EE97-440E-976A-E041587201D0}" type="datetimeFigureOut">
              <a:rPr lang="es-CL" smtClean="0"/>
              <a:pPr/>
              <a:t>11-07-2019</a:t>
            </a:fld>
            <a:endParaRPr lang="es-C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CL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7" r:id="rId1"/>
    <p:sldLayoutId id="2147484238" r:id="rId2"/>
    <p:sldLayoutId id="2147484239" r:id="rId3"/>
    <p:sldLayoutId id="2147484240" r:id="rId4"/>
    <p:sldLayoutId id="2147484241" r:id="rId5"/>
    <p:sldLayoutId id="2147484242" r:id="rId6"/>
    <p:sldLayoutId id="2147484243" r:id="rId7"/>
    <p:sldLayoutId id="2147484244" r:id="rId8"/>
    <p:sldLayoutId id="2147484245" r:id="rId9"/>
    <p:sldLayoutId id="2147484246" r:id="rId10"/>
    <p:sldLayoutId id="214748424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transparencia.municasablanca.cl/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://www.portaltransparencia.cl/PortalPdT/web/guest/directorio-de-organismos-regulados?p_p_id=pdtorganismos_WAR_pdtorganismosportlet&amp;orgcode=3a889890b31790d22f368b3389a6c95b" TargetMode="Externa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154494"/>
          </a:xfrm>
        </p:spPr>
        <p:txBody>
          <a:bodyPr>
            <a:normAutofit/>
          </a:bodyPr>
          <a:lstStyle/>
          <a:p>
            <a:pPr algn="ctr"/>
            <a:r>
              <a:rPr lang="es-ES" sz="4400" dirty="0" smtClean="0"/>
              <a:t/>
            </a:r>
            <a:br>
              <a:rPr lang="es-ES" sz="4400" dirty="0" smtClean="0"/>
            </a:br>
            <a:r>
              <a:rPr lang="es-ES" sz="4400" dirty="0" smtClean="0"/>
              <a:t/>
            </a:r>
            <a:br>
              <a:rPr lang="es-ES" sz="4400" dirty="0" smtClean="0"/>
            </a:br>
            <a:r>
              <a:rPr lang="es-ES" sz="4400" dirty="0" smtClean="0"/>
              <a:t>INFORME </a:t>
            </a:r>
            <a:r>
              <a:rPr lang="es-ES" sz="4400" dirty="0" smtClean="0"/>
              <a:t>DE GESTIÓN</a:t>
            </a:r>
            <a:br>
              <a:rPr lang="es-ES" sz="4400" dirty="0" smtClean="0"/>
            </a:br>
            <a:r>
              <a:rPr lang="es-ES" sz="4400" dirty="0" smtClean="0"/>
              <a:t>PRIMER SEMESTRE AÑO </a:t>
            </a:r>
            <a:r>
              <a:rPr lang="es-ES" sz="4400" dirty="0" smtClean="0"/>
              <a:t>2019</a:t>
            </a:r>
            <a:br>
              <a:rPr lang="es-ES" sz="4400" dirty="0" smtClean="0"/>
            </a:br>
            <a:r>
              <a:rPr lang="es-ES" sz="4400" dirty="0" smtClean="0"/>
              <a:t>UNIDAD DE TRANSPARENCIA</a:t>
            </a:r>
            <a:r>
              <a:rPr lang="es-ES" sz="4400" dirty="0" smtClean="0"/>
              <a:t/>
            </a:r>
            <a:br>
              <a:rPr lang="es-ES" sz="4400" dirty="0" smtClean="0"/>
            </a:br>
            <a:endParaRPr lang="es-ES" dirty="0"/>
          </a:p>
        </p:txBody>
      </p:sp>
      <p:pic>
        <p:nvPicPr>
          <p:cNvPr id="6" name="0 Imagen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852" y="285728"/>
            <a:ext cx="2214578" cy="857256"/>
          </a:xfrm>
          <a:prstGeom prst="rect">
            <a:avLst/>
          </a:prstGeom>
        </p:spPr>
      </p:pic>
      <p:pic>
        <p:nvPicPr>
          <p:cNvPr id="7" name="Imagen 6" descr="http://municasablanca.cl/images/transparencia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38" y="5357826"/>
            <a:ext cx="1714512" cy="50006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4" descr="http://municasablanca.cl/images/solicitud_info.pn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02" y="5286388"/>
            <a:ext cx="1643074" cy="5454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466" t="11111" r="80144" b="80159"/>
          <a:stretch>
            <a:fillRect/>
          </a:stretch>
        </p:blipFill>
        <p:spPr bwMode="auto">
          <a:xfrm>
            <a:off x="5072066" y="5286388"/>
            <a:ext cx="1590676" cy="5337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n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29422" y="5286388"/>
            <a:ext cx="2214578" cy="5599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000" dirty="0" smtClean="0">
                <a:cs typeface="Arial" pitchFamily="34" charset="0"/>
              </a:rPr>
              <a:t>Derivación Unidades Municipales</a:t>
            </a:r>
            <a:endParaRPr lang="es-ES" sz="3000" dirty="0">
              <a:cs typeface="Arial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798320" y="1711452"/>
          <a:ext cx="6059830" cy="4432184"/>
        </p:xfrm>
        <a:graphic>
          <a:graphicData uri="http://schemas.openxmlformats.org/drawingml/2006/table">
            <a:tbl>
              <a:tblPr/>
              <a:tblGrid>
                <a:gridCol w="2427816"/>
                <a:gridCol w="129021"/>
                <a:gridCol w="129021"/>
                <a:gridCol w="843493"/>
                <a:gridCol w="843493"/>
                <a:gridCol w="843493"/>
                <a:gridCol w="843493"/>
              </a:tblGrid>
              <a:tr h="45226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Unidad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Año 2017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Año 2018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Año 2019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Var. %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(2017-2018)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4874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Administración Municipal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74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Dirección Administración y Finanzas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1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4874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Dirección Medio Ambiente, Aseo y Ornato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1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74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Dirección de Educación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1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4874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Asesoría Jurídica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1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74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Dirección de Obras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1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4874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Recursos Humanos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1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74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Relaciones Públicas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1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4874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Dirección de Salud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1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74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SECPLA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1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4874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Secretaría Municipal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1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74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Juzgado Policía Local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1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4874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Dirección de Tránsito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1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74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Seguridad Pública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1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4874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Unidad Transparencia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1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7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1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1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sz="3300" dirty="0" smtClean="0"/>
              <a:t>Derivación SAI unidades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</p:nvPr>
        </p:nvGraphicFramePr>
        <p:xfrm>
          <a:off x="714348" y="1357298"/>
          <a:ext cx="8229600" cy="4240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28728" y="214290"/>
            <a:ext cx="7498080" cy="1143000"/>
          </a:xfrm>
        </p:spPr>
        <p:txBody>
          <a:bodyPr>
            <a:normAutofit/>
          </a:bodyPr>
          <a:lstStyle/>
          <a:p>
            <a:r>
              <a:rPr lang="es-ES" sz="3000" dirty="0" smtClean="0"/>
              <a:t>Reclamos</a:t>
            </a:r>
            <a:endParaRPr lang="es-ES" sz="3000" dirty="0"/>
          </a:p>
        </p:txBody>
      </p:sp>
      <p:sp>
        <p:nvSpPr>
          <p:cNvPr id="17" name="16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s-ES" sz="1800" dirty="0" smtClean="0"/>
              <a:t>Inadmisible, según consigna en Oficio Nº E8920 de fecha 4 de julio de 2019.</a:t>
            </a:r>
          </a:p>
          <a:p>
            <a:pPr>
              <a:buFont typeface="Arial" pitchFamily="34" charset="0"/>
              <a:buChar char="•"/>
            </a:pPr>
            <a:endParaRPr lang="es-ES" sz="1800" dirty="0" smtClean="0"/>
          </a:p>
          <a:p>
            <a:pPr>
              <a:buFont typeface="Arial" pitchFamily="34" charset="0"/>
              <a:buChar char="•"/>
            </a:pPr>
            <a:r>
              <a:rPr lang="es-ES" sz="1800" dirty="0" smtClean="0"/>
              <a:t>Se </a:t>
            </a:r>
            <a:r>
              <a:rPr lang="es-ES" sz="1800" dirty="0" smtClean="0"/>
              <a:t>evacuó </a:t>
            </a:r>
            <a:r>
              <a:rPr lang="es-ES" sz="1800" dirty="0" smtClean="0"/>
              <a:t>respuesta desde el municipio, complementando la solicitud primitiva, según lo estipulado en Oficio Nº 530 de fecha  25 de junio de 2019 enviado al CPLT.</a:t>
            </a:r>
          </a:p>
          <a:p>
            <a:endParaRPr lang="es-ES" dirty="0"/>
          </a:p>
        </p:txBody>
      </p:sp>
      <p:graphicFrame>
        <p:nvGraphicFramePr>
          <p:cNvPr id="18" name="17 Tabla"/>
          <p:cNvGraphicFramePr>
            <a:graphicFrameLocks noGrp="1"/>
          </p:cNvGraphicFramePr>
          <p:nvPr/>
        </p:nvGraphicFramePr>
        <p:xfrm>
          <a:off x="2214546" y="3500441"/>
          <a:ext cx="5500725" cy="2286574"/>
        </p:xfrm>
        <a:graphic>
          <a:graphicData uri="http://schemas.openxmlformats.org/drawingml/2006/table">
            <a:tbl>
              <a:tblPr/>
              <a:tblGrid>
                <a:gridCol w="2560178"/>
                <a:gridCol w="136055"/>
                <a:gridCol w="136055"/>
                <a:gridCol w="889479"/>
                <a:gridCol w="889479"/>
                <a:gridCol w="889479"/>
              </a:tblGrid>
              <a:tr h="25135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Meses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Año 2017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Año 2018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Año 2019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90248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Enero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90248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Febrero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90248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Marzo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90248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Abril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90248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Mayo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90248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Junio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93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Total reclamos en I Semestre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85852" y="274638"/>
            <a:ext cx="7400948" cy="796908"/>
          </a:xfrm>
        </p:spPr>
        <p:txBody>
          <a:bodyPr>
            <a:normAutofit/>
          </a:bodyPr>
          <a:lstStyle/>
          <a:p>
            <a:r>
              <a:rPr lang="es-ES" sz="3000" dirty="0" smtClean="0">
                <a:cs typeface="Arial" pitchFamily="34" charset="0"/>
              </a:rPr>
              <a:t>Ley Nº 20.730 Lobby</a:t>
            </a:r>
            <a:endParaRPr lang="es-ES" sz="3000" dirty="0"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1538" y="1214423"/>
            <a:ext cx="7615262" cy="1071569"/>
          </a:xfrm>
        </p:spPr>
        <p:txBody>
          <a:bodyPr>
            <a:normAutofit fontScale="55000" lnSpcReduction="20000"/>
          </a:bodyPr>
          <a:lstStyle/>
          <a:p>
            <a:pPr indent="15875">
              <a:buNone/>
            </a:pPr>
            <a:r>
              <a:rPr lang="es-ES" dirty="0" smtClean="0">
                <a:latin typeface="+mj-lt"/>
                <a:cs typeface="Arial" pitchFamily="34" charset="0"/>
              </a:rPr>
              <a:t>La plataforma de Lobby continúa con su normal funcionamiento sin nuevas incorporaciones, la que es gestionada directamente por los concejales y funcionarios afectos a la Ley.</a:t>
            </a:r>
          </a:p>
          <a:p>
            <a:pPr>
              <a:buNone/>
            </a:pPr>
            <a:r>
              <a:rPr lang="es-ES" dirty="0" smtClean="0"/>
              <a:t> </a:t>
            </a:r>
          </a:p>
          <a:p>
            <a:endParaRPr lang="es-E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285992"/>
            <a:ext cx="766614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ES" sz="3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Ley Nº 20.880 Declaración de Intereses y Patrimonio</a:t>
            </a:r>
            <a:endParaRPr lang="es-ES" sz="3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1538" y="1600200"/>
            <a:ext cx="7786742" cy="1185857"/>
          </a:xfrm>
        </p:spPr>
        <p:txBody>
          <a:bodyPr>
            <a:normAutofit fontScale="40000" lnSpcReduction="20000"/>
          </a:bodyPr>
          <a:lstStyle/>
          <a:p>
            <a:r>
              <a:rPr lang="es-ES" dirty="0" smtClean="0"/>
              <a:t>Durante este periodo </a:t>
            </a:r>
            <a:r>
              <a:rPr lang="es-ES" dirty="0" smtClean="0"/>
              <a:t>de acuerdo a lo informado por la Unidad de Recursos Humanos, se </a:t>
            </a:r>
            <a:r>
              <a:rPr lang="es-ES" dirty="0" smtClean="0"/>
              <a:t>han realizado nuevos </a:t>
            </a:r>
            <a:r>
              <a:rPr lang="es-ES" dirty="0" smtClean="0"/>
              <a:t>perfiles.</a:t>
            </a:r>
          </a:p>
          <a:p>
            <a:r>
              <a:rPr lang="es-ES" dirty="0" smtClean="0"/>
              <a:t>En </a:t>
            </a:r>
            <a:r>
              <a:rPr lang="es-ES" dirty="0" smtClean="0"/>
              <a:t>cuanto a su modificación e incorporación de información</a:t>
            </a:r>
            <a:r>
              <a:rPr lang="es-ES" dirty="0" smtClean="0"/>
              <a:t>, se ha realizado de acuerdo a lo indicado por la Unidad señalada y por los </a:t>
            </a:r>
            <a:r>
              <a:rPr lang="es-ES" dirty="0" smtClean="0"/>
              <a:t>propios funcionarios afectos a la </a:t>
            </a:r>
            <a:r>
              <a:rPr lang="es-ES" dirty="0" smtClean="0"/>
              <a:t>Ley, ya que son ellos quienes deben realizar sus declaraciones. </a:t>
            </a:r>
            <a:endParaRPr lang="es-ES" dirty="0" smtClean="0"/>
          </a:p>
          <a:p>
            <a:endParaRPr lang="es-E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786058"/>
            <a:ext cx="6643734" cy="3833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Fiscalización Consejo para la Transparencia</a:t>
            </a:r>
            <a:endParaRPr lang="es-E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s-ES" sz="3600" b="1" dirty="0" smtClean="0">
              <a:latin typeface="+mj-lt"/>
              <a:cs typeface="Arial" pitchFamily="34" charset="0"/>
            </a:endParaRPr>
          </a:p>
          <a:p>
            <a:r>
              <a:rPr lang="es-ES" sz="3600" dirty="0" smtClean="0">
                <a:latin typeface="+mj-lt"/>
                <a:cs typeface="Arial" pitchFamily="34" charset="0"/>
              </a:rPr>
              <a:t>Transparencia Activa 89,35 %</a:t>
            </a:r>
          </a:p>
          <a:p>
            <a:endParaRPr lang="es-ES" sz="3600" dirty="0">
              <a:latin typeface="+mj-lt"/>
              <a:cs typeface="Arial" pitchFamily="34" charset="0"/>
            </a:endParaRPr>
          </a:p>
          <a:p>
            <a:pPr>
              <a:buNone/>
            </a:pPr>
            <a:endParaRPr lang="es-ES" sz="3600" dirty="0" smtClean="0">
              <a:latin typeface="+mj-lt"/>
              <a:cs typeface="Arial" pitchFamily="34" charset="0"/>
            </a:endParaRPr>
          </a:p>
          <a:p>
            <a:r>
              <a:rPr lang="es-ES" sz="3600" dirty="0" smtClean="0">
                <a:latin typeface="+mj-lt"/>
                <a:cs typeface="Arial" pitchFamily="34" charset="0"/>
              </a:rPr>
              <a:t>Solicitudes de Acceso a la Información 93,22%  </a:t>
            </a:r>
            <a:endParaRPr lang="es-ES" sz="3600" dirty="0" smtClean="0">
              <a:latin typeface="+mj-lt"/>
              <a:cs typeface="Arial" pitchFamily="34" charset="0"/>
            </a:endParaRPr>
          </a:p>
          <a:p>
            <a:pPr algn="ctr">
              <a:buNone/>
            </a:pPr>
            <a:endParaRPr lang="es-ES" sz="3600" b="1" dirty="0" smtClean="0">
              <a:latin typeface="+mj-lt"/>
              <a:cs typeface="Arial" pitchFamily="34" charset="0"/>
            </a:endParaRPr>
          </a:p>
          <a:p>
            <a:pPr algn="ctr">
              <a:buNone/>
            </a:pPr>
            <a:endParaRPr lang="es-ES" sz="3600" b="1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s-ES" sz="6000" dirty="0" smtClean="0"/>
          </a:p>
          <a:p>
            <a:pPr algn="ctr">
              <a:buNone/>
            </a:pPr>
            <a:r>
              <a:rPr lang="es-ES" sz="6600" b="1" dirty="0" smtClean="0">
                <a:latin typeface="+mj-lt"/>
                <a:cs typeface="Arial" pitchFamily="34" charset="0"/>
              </a:rPr>
              <a:t>GRACIAS</a:t>
            </a:r>
            <a:endParaRPr lang="es-ES" sz="6600" b="1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="" xmlns:p14="http://schemas.microsoft.com/office/powerpoint/2010/main" val="204086350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96842"/>
          </a:xfrm>
        </p:spPr>
        <p:txBody>
          <a:bodyPr>
            <a:normAutofit fontScale="90000"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23280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4414" y="274638"/>
            <a:ext cx="6710386" cy="654032"/>
          </a:xfrm>
        </p:spPr>
        <p:txBody>
          <a:bodyPr>
            <a:normAutofit/>
          </a:bodyPr>
          <a:lstStyle/>
          <a:p>
            <a:r>
              <a:rPr lang="es-ES" sz="3000" dirty="0" smtClean="0">
                <a:cs typeface="Arial" pitchFamily="34" charset="0"/>
              </a:rPr>
              <a:t>Transparencia Activa</a:t>
            </a:r>
            <a:endParaRPr lang="es-ES" sz="3000" dirty="0"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4294967295"/>
          </p:nvPr>
        </p:nvSpPr>
        <p:spPr>
          <a:xfrm>
            <a:off x="1214414" y="1071563"/>
            <a:ext cx="7643866" cy="5143519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s-ES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Se entiende por  TA la mantención permanente al público a través </a:t>
            </a:r>
            <a:r>
              <a:rPr lang="es-ES" dirty="0" smtClean="0">
                <a:latin typeface="+mj-lt"/>
                <a:cs typeface="Arial" pitchFamily="34" charset="0"/>
              </a:rPr>
              <a:t>de</a:t>
            </a:r>
            <a:r>
              <a:rPr lang="es-ES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r>
              <a:rPr lang="es-ES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medios </a:t>
            </a:r>
            <a:r>
              <a:rPr lang="es-ES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electrónicos</a:t>
            </a:r>
          </a:p>
          <a:p>
            <a:pPr marL="87313" indent="-6350" algn="l">
              <a:buNone/>
            </a:pPr>
            <a:r>
              <a:rPr lang="es-ES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del </a:t>
            </a:r>
            <a:r>
              <a:rPr lang="es-ES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municipio </a:t>
            </a:r>
            <a:r>
              <a:rPr lang="es-ES" dirty="0" smtClean="0">
                <a:latin typeface="+mj-lt"/>
                <a:cs typeface="Arial" pitchFamily="34" charset="0"/>
              </a:rPr>
              <a:t>de información.</a:t>
            </a:r>
          </a:p>
          <a:p>
            <a:pPr marL="87313" indent="-6350" algn="l">
              <a:buNone/>
            </a:pPr>
            <a:endParaRPr lang="es-ES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algn="l"/>
            <a:r>
              <a:rPr lang="es-ES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Juntas de Vecinos y Organizaciones Comunitarias – Ley 21.146</a:t>
            </a:r>
            <a:endParaRPr lang="es-ES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940102"/>
          </a:xfrm>
        </p:spPr>
        <p:txBody>
          <a:bodyPr>
            <a:normAutofit fontScale="90000"/>
          </a:bodyPr>
          <a:lstStyle/>
          <a:p>
            <a:r>
              <a:rPr lang="es-ES" sz="3300" dirty="0" smtClean="0"/>
              <a:t>Información </a:t>
            </a:r>
            <a:r>
              <a:rPr lang="es-ES" sz="3300" dirty="0" smtClean="0"/>
              <a:t>TA por </a:t>
            </a:r>
            <a:r>
              <a:rPr lang="es-ES" sz="3300" dirty="0" smtClean="0"/>
              <a:t>Unidad Municipal</a:t>
            </a:r>
            <a:r>
              <a:rPr lang="es-ES" sz="3200" dirty="0" smtClean="0"/>
              <a:t/>
            </a:r>
            <a:br>
              <a:rPr lang="es-ES" sz="3200" dirty="0" smtClean="0"/>
            </a:br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643042" y="928668"/>
          <a:ext cx="6643735" cy="5643604"/>
        </p:xfrm>
        <a:graphic>
          <a:graphicData uri="http://schemas.openxmlformats.org/drawingml/2006/table">
            <a:tbl>
              <a:tblPr/>
              <a:tblGrid>
                <a:gridCol w="1752475"/>
                <a:gridCol w="3810335"/>
                <a:gridCol w="1080925"/>
              </a:tblGrid>
              <a:tr h="2509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Unidad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Materia a informar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Cumplimiento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61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Dirección de Administración y Finanzas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Información relacionada a presupuesto: Pasivos, BEP, Estados de Situación Financiera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692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000">
                        <a:latin typeface="Calibri"/>
                        <a:ea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Arriendos, compras menores a 3 UTM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Patentes comerciales y permisos municipales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Transferencias no reguladas por de la Ley Nº 19.862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000" dirty="0">
                        <a:latin typeface="Calibri"/>
                        <a:ea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461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9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DIDECO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Subsidios y beneficios propios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09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Nómina Beneficiarios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1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Departamento de Educación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Remuneraciones y Escala de Remuneraciones del Personal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539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000">
                        <a:latin typeface="Calibri"/>
                        <a:ea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Arriendos, compras menores a 3 UTM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000" dirty="0">
                        <a:latin typeface="Calibri"/>
                        <a:ea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692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Dirección de Salud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9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Arriendos, compras menores a 3 UTM, Remuneraciones y Escala de Remuneraciones del Personal, convenios. 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61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9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DOM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Permisos de Obras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692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Oficina de Transparencia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9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Encargado de la publicación de la información generada por las unidades municipales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09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RRHH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Remuneraciones y Escala de Remuneraciones del Personal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509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Secretaría Municipal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Reglamentos Municipales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61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Dirección de Medio Ambiente, Aseo y Ornato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Nómina de beneficiarios programas de la Dirección.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0" marR="42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1538" y="357166"/>
            <a:ext cx="7615262" cy="872302"/>
          </a:xfrm>
        </p:spPr>
        <p:txBody>
          <a:bodyPr>
            <a:normAutofit/>
          </a:bodyPr>
          <a:lstStyle/>
          <a:p>
            <a:r>
              <a:rPr lang="es-ES" sz="3000" dirty="0" smtClean="0"/>
              <a:t>Implementación Ley 21.146</a:t>
            </a:r>
            <a:endParaRPr lang="es-ES" sz="3000" dirty="0"/>
          </a:p>
        </p:txBody>
      </p:sp>
      <p:sp>
        <p:nvSpPr>
          <p:cNvPr id="3" name="2 Rectángulo"/>
          <p:cNvSpPr/>
          <p:nvPr/>
        </p:nvSpPr>
        <p:spPr>
          <a:xfrm>
            <a:off x="1071538" y="1571612"/>
            <a:ext cx="707236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 smtClean="0"/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Modificación del Portal de Transparencia, incorporando los ítems:</a:t>
            </a:r>
          </a:p>
          <a:p>
            <a:pPr>
              <a:buFont typeface="Arial" pitchFamily="34" charset="0"/>
              <a:buChar char="•"/>
            </a:pPr>
            <a:endParaRPr lang="es-ES" dirty="0" smtClean="0"/>
          </a:p>
          <a:p>
            <a:pPr marL="800100" lvl="1" indent="-342900">
              <a:buFont typeface="+mj-lt"/>
              <a:buAutoNum type="alphaLcParenR"/>
            </a:pPr>
            <a:r>
              <a:rPr lang="es-ES" dirty="0" smtClean="0"/>
              <a:t>Elecciones</a:t>
            </a:r>
          </a:p>
          <a:p>
            <a:pPr marL="800100" lvl="1" indent="-342900">
              <a:buFont typeface="+mj-lt"/>
              <a:buAutoNum type="alphaLcParenR"/>
            </a:pPr>
            <a:r>
              <a:rPr lang="es-ES" dirty="0" smtClean="0"/>
              <a:t>Directorio</a:t>
            </a:r>
          </a:p>
          <a:p>
            <a:pPr marL="800100" lvl="1" indent="-342900">
              <a:buFont typeface="+mj-lt"/>
              <a:buAutoNum type="alphaLcParenR"/>
            </a:pPr>
            <a:r>
              <a:rPr lang="es-ES" dirty="0" smtClean="0"/>
              <a:t>Mas información y otros trámites</a:t>
            </a:r>
            <a:endParaRPr lang="es-ES" dirty="0" smtClean="0"/>
          </a:p>
          <a:p>
            <a:endParaRPr lang="es-ES" dirty="0" smtClean="0"/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Coordinación Secretaría </a:t>
            </a:r>
            <a:r>
              <a:rPr lang="es-ES" dirty="0" smtClean="0"/>
              <a:t>Municipal y la Oficina de Organizaciones Comunitarias, y estarán disponibles según lo estipula la Ley a partir del 28 de agosto del </a:t>
            </a:r>
            <a:r>
              <a:rPr lang="es-ES" dirty="0" err="1" smtClean="0"/>
              <a:t>pte</a:t>
            </a:r>
            <a:r>
              <a:rPr lang="es-ES" dirty="0" smtClean="0"/>
              <a:t>. 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000" dirty="0" smtClean="0">
                <a:cs typeface="Arial" pitchFamily="34" charset="0"/>
              </a:rPr>
              <a:t>Derecho de Acceso a la Información</a:t>
            </a:r>
            <a:endParaRPr lang="es-ES" sz="3000" dirty="0"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smtClean="0">
                <a:latin typeface="+mj-lt"/>
                <a:cs typeface="Arial" pitchFamily="34" charset="0"/>
              </a:rPr>
              <a:t>Según el Art. 10 de la Ley 20.285, comprende el derecho de acceder a información contenida en actos</a:t>
            </a:r>
            <a:r>
              <a:rPr lang="es-ES" dirty="0" smtClean="0">
                <a:latin typeface="+mj-lt"/>
                <a:cs typeface="Arial" pitchFamily="34" charset="0"/>
              </a:rPr>
              <a:t>, resoluciones, actas, expedientes, contratos y acuerdos, así como a toda información elaborada con presupuesto público, cualquiera sea el formato o soporte en que se contenga, salvo las excepciones legales</a:t>
            </a:r>
            <a:r>
              <a:rPr lang="es-ES" dirty="0" smtClean="0">
                <a:latin typeface="+mj-lt"/>
                <a:cs typeface="Arial" pitchFamily="34" charset="0"/>
              </a:rPr>
              <a:t>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>
              <a:cs typeface="Arial" pitchFamily="34" charset="0"/>
            </a:endParaRPr>
          </a:p>
          <a:p>
            <a:pPr marL="365125" indent="-6350">
              <a:buNone/>
            </a:pPr>
            <a:r>
              <a:rPr lang="es-ES" dirty="0" smtClean="0">
                <a:cs typeface="Arial" pitchFamily="34" charset="0"/>
              </a:rPr>
              <a:t>Durante el Primer Semestre del año 2019 fueron recibidas un total de 108 Solicitudes de Acceso a la Información (SAI), cuyo tratamiento ha sido el siguiente: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000" dirty="0" smtClean="0"/>
              <a:t>Distribución Mensual</a:t>
            </a:r>
            <a:endParaRPr lang="es-ES" sz="3000" dirty="0"/>
          </a:p>
        </p:txBody>
      </p:sp>
      <p:graphicFrame>
        <p:nvGraphicFramePr>
          <p:cNvPr id="9" name="8 Marcador de contenido"/>
          <p:cNvGraphicFramePr>
            <a:graphicFrameLocks noGrp="1"/>
          </p:cNvGraphicFramePr>
          <p:nvPr>
            <p:ph idx="1"/>
          </p:nvPr>
        </p:nvGraphicFramePr>
        <p:xfrm>
          <a:off x="1214414" y="1285860"/>
          <a:ext cx="3943985" cy="1823466"/>
        </p:xfrm>
        <a:graphic>
          <a:graphicData uri="http://schemas.openxmlformats.org/drawingml/2006/table">
            <a:tbl>
              <a:tblPr/>
              <a:tblGrid>
                <a:gridCol w="855345"/>
                <a:gridCol w="772160"/>
                <a:gridCol w="772160"/>
                <a:gridCol w="772160"/>
                <a:gridCol w="772160"/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MES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Año 2017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Año 2018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Año 2019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Var %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(2018-2019)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Enero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62 %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Febrero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-44 %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Marzo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23 %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Abril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22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4 %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Mayo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73 %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Junio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-12 %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Total I Semestre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97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108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13 Gráfico"/>
          <p:cNvGraphicFramePr/>
          <p:nvPr/>
        </p:nvGraphicFramePr>
        <p:xfrm>
          <a:off x="4071934" y="3429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5852" y="188640"/>
            <a:ext cx="7400948" cy="720080"/>
          </a:xfrm>
        </p:spPr>
        <p:txBody>
          <a:bodyPr>
            <a:noAutofit/>
          </a:bodyPr>
          <a:lstStyle/>
          <a:p>
            <a:r>
              <a:rPr lang="es-ES" sz="3000" dirty="0" smtClean="0"/>
              <a:t>Etapa de Ejecución</a:t>
            </a:r>
            <a:endParaRPr lang="es-ES" sz="3000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285852" y="1142984"/>
          <a:ext cx="4587240" cy="1524000"/>
        </p:xfrm>
        <a:graphic>
          <a:graphicData uri="http://schemas.openxmlformats.org/drawingml/2006/table">
            <a:tbl>
              <a:tblPr/>
              <a:tblGrid>
                <a:gridCol w="2270760"/>
                <a:gridCol w="772160"/>
                <a:gridCol w="772160"/>
                <a:gridCol w="772160"/>
              </a:tblGrid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ETAPA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Año 2017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Año 2018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Año 2019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Respuesta Entregada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54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89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95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No es SAI / desistida/anulada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En análisis y búsqueda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Derivadas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Espera costos de reproducción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latin typeface="Calibri"/>
                          <a:ea typeface="Times New Roman"/>
                          <a:cs typeface="Times New Roman"/>
                        </a:rPr>
                        <a:t>Solicitud Interna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N° Solicitudes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97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108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7 Gráfico"/>
          <p:cNvGraphicFramePr/>
          <p:nvPr/>
        </p:nvGraphicFramePr>
        <p:xfrm>
          <a:off x="3000364" y="321468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47395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431</TotalTime>
  <Words>800</Words>
  <Application>Microsoft Office PowerPoint</Application>
  <PresentationFormat>Presentación en pantalla (4:3)</PresentationFormat>
  <Paragraphs>263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Solsticio</vt:lpstr>
      <vt:lpstr>  INFORME DE GESTIÓN PRIMER SEMESTRE AÑO 2019 UNIDAD DE TRANSPARENCIA </vt:lpstr>
      <vt:lpstr>Diapositiva 2</vt:lpstr>
      <vt:lpstr>Transparencia Activa</vt:lpstr>
      <vt:lpstr>Información TA por Unidad Municipal </vt:lpstr>
      <vt:lpstr>Implementación Ley 21.146</vt:lpstr>
      <vt:lpstr>Derecho de Acceso a la Información</vt:lpstr>
      <vt:lpstr>Diapositiva 7</vt:lpstr>
      <vt:lpstr>Distribución Mensual</vt:lpstr>
      <vt:lpstr>Etapa de Ejecución</vt:lpstr>
      <vt:lpstr>Derivación Unidades Municipales</vt:lpstr>
      <vt:lpstr> Derivación SAI unidades </vt:lpstr>
      <vt:lpstr>Reclamos</vt:lpstr>
      <vt:lpstr>Ley Nº 20.730 Lobby</vt:lpstr>
      <vt:lpstr> Ley Nº 20.880 Declaración de Intereses y Patrimonio</vt:lpstr>
      <vt:lpstr>Fiscalización Consejo para la Transparencia</vt:lpstr>
      <vt:lpstr>Diapositiva 16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transito</dc:creator>
  <cp:lastModifiedBy>lpulgar</cp:lastModifiedBy>
  <cp:revision>48</cp:revision>
  <cp:lastPrinted>2015-12-17T19:24:22Z</cp:lastPrinted>
  <dcterms:created xsi:type="dcterms:W3CDTF">2015-12-14T20:13:53Z</dcterms:created>
  <dcterms:modified xsi:type="dcterms:W3CDTF">2019-07-11T16:44:07Z</dcterms:modified>
</cp:coreProperties>
</file>